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</p:sldMasterIdLst>
  <p:notesMasterIdLst>
    <p:notesMasterId r:id="rId30"/>
  </p:notesMasterIdLst>
  <p:sldIdLst>
    <p:sldId id="303" r:id="rId5"/>
    <p:sldId id="305" r:id="rId6"/>
    <p:sldId id="304" r:id="rId7"/>
    <p:sldId id="270" r:id="rId8"/>
    <p:sldId id="320" r:id="rId9"/>
    <p:sldId id="306" r:id="rId10"/>
    <p:sldId id="324" r:id="rId11"/>
    <p:sldId id="325" r:id="rId12"/>
    <p:sldId id="326" r:id="rId13"/>
    <p:sldId id="256" r:id="rId14"/>
    <p:sldId id="257" r:id="rId15"/>
    <p:sldId id="258" r:id="rId16"/>
    <p:sldId id="259" r:id="rId17"/>
    <p:sldId id="260" r:id="rId18"/>
    <p:sldId id="261" r:id="rId19"/>
    <p:sldId id="333" r:id="rId20"/>
    <p:sldId id="329" r:id="rId21"/>
    <p:sldId id="330" r:id="rId22"/>
    <p:sldId id="331" r:id="rId23"/>
    <p:sldId id="332" r:id="rId24"/>
    <p:sldId id="327" r:id="rId25"/>
    <p:sldId id="322" r:id="rId26"/>
    <p:sldId id="323" r:id="rId27"/>
    <p:sldId id="315" r:id="rId28"/>
    <p:sldId id="29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593DB-AA65-48B3-9037-BE3F662A215D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BE44F-CF9E-4D5A-8280-4279972A31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166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9B3F-9D0D-490B-AE78-D4CFE689D2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87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84379-6762-4E53-B827-7F28E18690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12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42490-B0C9-4351-8B57-D3576FD409E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01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87A6D-220D-4977-B6DC-39E289D81F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23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45E0D-2690-4F30-91F5-458338FB765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45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5C114-AD27-4D9E-87EB-C7B528A2E6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250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262E-0780-41CF-A6D2-C88BB050F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1EF3F-27E8-47C5-AF06-799DCD052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16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262E-0780-41CF-A6D2-C88BB050F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1EF3F-27E8-47C5-AF06-799DCD052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17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262E-0780-41CF-A6D2-C88BB050F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1EF3F-27E8-47C5-AF06-799DCD052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623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66DB-3501-4D66-B079-FB24723D0924}" type="datetimeFigureOut">
              <a:rPr lang="en-CA" smtClean="0">
                <a:solidFill>
                  <a:srgbClr val="FFFFFF"/>
                </a:solidFill>
              </a:rPr>
              <a:pPr/>
              <a:t>2020-10-19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8605-C103-45AC-BF5B-649BA7DA20DF}" type="slidenum">
              <a:rPr lang="en-CA" smtClean="0">
                <a:solidFill>
                  <a:srgbClr val="FFFFFF"/>
                </a:solidFill>
              </a:rPr>
              <a:pPr/>
              <a:t>‹#›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60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66DB-3501-4D66-B079-FB24723D0924}" type="datetimeFigureOut">
              <a:rPr lang="en-CA" smtClean="0">
                <a:solidFill>
                  <a:srgbClr val="FFFFFF"/>
                </a:solidFill>
              </a:rPr>
              <a:pPr/>
              <a:t>2020-10-19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8605-C103-45AC-BF5B-649BA7DA20DF}" type="slidenum">
              <a:rPr lang="en-CA" smtClean="0">
                <a:solidFill>
                  <a:srgbClr val="FFFFFF"/>
                </a:solidFill>
              </a:rPr>
              <a:pPr/>
              <a:t>‹#›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8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66DB-3501-4D66-B079-FB24723D0924}" type="datetimeFigureOut">
              <a:rPr lang="en-CA" smtClean="0">
                <a:solidFill>
                  <a:srgbClr val="FFFFFF"/>
                </a:solidFill>
              </a:rPr>
              <a:pPr/>
              <a:t>2020-10-19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8605-C103-45AC-BF5B-649BA7DA20DF}" type="slidenum">
              <a:rPr lang="en-CA" smtClean="0">
                <a:solidFill>
                  <a:srgbClr val="FFFFFF"/>
                </a:solidFill>
              </a:rPr>
              <a:pPr/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41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66DB-3501-4D66-B079-FB24723D0924}" type="datetimeFigureOut">
              <a:rPr lang="en-CA" smtClean="0">
                <a:solidFill>
                  <a:srgbClr val="FFFFFF"/>
                </a:solidFill>
              </a:rPr>
              <a:pPr/>
              <a:t>2020-10-19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8605-C103-45AC-BF5B-649BA7DA20DF}" type="slidenum">
              <a:rPr lang="en-CA" smtClean="0">
                <a:solidFill>
                  <a:srgbClr val="FFFFFF"/>
                </a:solidFill>
              </a:rPr>
              <a:pPr/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82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66DB-3501-4D66-B079-FB24723D0924}" type="datetimeFigureOut">
              <a:rPr lang="en-CA" smtClean="0">
                <a:solidFill>
                  <a:srgbClr val="FFFFFF"/>
                </a:solidFill>
              </a:rPr>
              <a:pPr/>
              <a:t>2020-10-19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8605-C103-45AC-BF5B-649BA7DA20DF}" type="slidenum">
              <a:rPr lang="en-CA" smtClean="0">
                <a:solidFill>
                  <a:srgbClr val="FFFFFF"/>
                </a:solidFill>
              </a:rPr>
              <a:pPr/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39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66DB-3501-4D66-B079-FB24723D0924}" type="datetimeFigureOut">
              <a:rPr lang="en-CA" smtClean="0">
                <a:solidFill>
                  <a:srgbClr val="FFFFFF"/>
                </a:solidFill>
              </a:rPr>
              <a:pPr/>
              <a:t>2020-10-19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8605-C103-45AC-BF5B-649BA7DA20DF}" type="slidenum">
              <a:rPr lang="en-CA" smtClean="0">
                <a:solidFill>
                  <a:srgbClr val="FFFFFF"/>
                </a:solidFill>
              </a:rPr>
              <a:pPr/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16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66DB-3501-4D66-B079-FB24723D0924}" type="datetimeFigureOut">
              <a:rPr lang="en-CA" smtClean="0">
                <a:solidFill>
                  <a:srgbClr val="FFFFFF"/>
                </a:solidFill>
              </a:rPr>
              <a:pPr/>
              <a:t>2020-10-19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8605-C103-45AC-BF5B-649BA7DA20DF}" type="slidenum">
              <a:rPr lang="en-CA" smtClean="0">
                <a:solidFill>
                  <a:srgbClr val="FFFFFF"/>
                </a:solidFill>
              </a:rPr>
              <a:pPr/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460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66DB-3501-4D66-B079-FB24723D0924}" type="datetimeFigureOut">
              <a:rPr lang="en-CA" smtClean="0">
                <a:solidFill>
                  <a:srgbClr val="FFFFFF"/>
                </a:solidFill>
              </a:rPr>
              <a:pPr/>
              <a:t>2020-10-19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8605-C103-45AC-BF5B-649BA7DA20DF}" type="slidenum">
              <a:rPr lang="en-CA" smtClean="0">
                <a:solidFill>
                  <a:srgbClr val="FFFFFF"/>
                </a:solidFill>
              </a:rPr>
              <a:pPr/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92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262E-0780-41CF-A6D2-C88BB050F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1EF3F-27E8-47C5-AF06-799DCD052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166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66DB-3501-4D66-B079-FB24723D0924}" type="datetimeFigureOut">
              <a:rPr lang="en-CA" smtClean="0">
                <a:solidFill>
                  <a:srgbClr val="FFFFFF"/>
                </a:solidFill>
              </a:rPr>
              <a:pPr/>
              <a:t>2020-10-19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8605-C103-45AC-BF5B-649BA7DA20DF}" type="slidenum">
              <a:rPr lang="en-CA" smtClean="0">
                <a:solidFill>
                  <a:srgbClr val="FFFFFF"/>
                </a:solidFill>
              </a:rPr>
              <a:pPr/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919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66DB-3501-4D66-B079-FB24723D0924}" type="datetimeFigureOut">
              <a:rPr lang="en-CA" smtClean="0">
                <a:solidFill>
                  <a:srgbClr val="FFFFFF"/>
                </a:solidFill>
              </a:rPr>
              <a:pPr/>
              <a:t>2020-10-19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8605-C103-45AC-BF5B-649BA7DA20DF}" type="slidenum">
              <a:rPr lang="en-CA" smtClean="0">
                <a:solidFill>
                  <a:srgbClr val="FFFFFF"/>
                </a:solidFill>
              </a:rPr>
              <a:pPr/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03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66DB-3501-4D66-B079-FB24723D0924}" type="datetimeFigureOut">
              <a:rPr lang="en-CA" smtClean="0">
                <a:solidFill>
                  <a:srgbClr val="FFFFFF"/>
                </a:solidFill>
              </a:rPr>
              <a:pPr/>
              <a:t>2020-10-19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8605-C103-45AC-BF5B-649BA7DA20DF}" type="slidenum">
              <a:rPr lang="en-CA" smtClean="0">
                <a:solidFill>
                  <a:srgbClr val="FFFFFF"/>
                </a:solidFill>
              </a:rPr>
              <a:pPr/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282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F039A7-B169-4C34-BA23-63016F96909C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8BCB77-EEE2-48ED-8C26-95FFBB588A4F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997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39A7-B169-4C34-BA23-63016F96909C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CB77-EEE2-48ED-8C26-95FFBB588A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601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39A7-B169-4C34-BA23-63016F96909C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CB77-EEE2-48ED-8C26-95FFBB588A4F}" type="slidenum">
              <a:rPr lang="en-CA" smtClean="0"/>
              <a:t>‹#›</a:t>
            </a:fld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1716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39A7-B169-4C34-BA23-63016F96909C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CB77-EEE2-48ED-8C26-95FFBB588A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58854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39A7-B169-4C34-BA23-63016F96909C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CB77-EEE2-48ED-8C26-95FFBB588A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13665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39A7-B169-4C34-BA23-63016F96909C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CB77-EEE2-48ED-8C26-95FFBB588A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14652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39A7-B169-4C34-BA23-63016F96909C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CB77-EEE2-48ED-8C26-95FFBB588A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8962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262E-0780-41CF-A6D2-C88BB050F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1EF3F-27E8-47C5-AF06-799DCD052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23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39A7-B169-4C34-BA23-63016F96909C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CB77-EEE2-48ED-8C26-95FFBB588A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774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39A7-B169-4C34-BA23-63016F96909C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CB77-EEE2-48ED-8C26-95FFBB588A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7582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39A7-B169-4C34-BA23-63016F96909C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CB77-EEE2-48ED-8C26-95FFBB588A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99348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39A7-B169-4C34-BA23-63016F96909C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CB77-EEE2-48ED-8C26-95FFBB588A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82248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B6A4-0D76-490F-AF53-84581803A19A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7963-F946-41B3-BA9C-BBE8BE0B8A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93302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B6A4-0D76-490F-AF53-84581803A19A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7963-F946-41B3-BA9C-BBE8BE0B8A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8849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B6A4-0D76-490F-AF53-84581803A19A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7963-F946-41B3-BA9C-BBE8BE0B8A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7109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B6A4-0D76-490F-AF53-84581803A19A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7963-F946-41B3-BA9C-BBE8BE0B8A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72004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B6A4-0D76-490F-AF53-84581803A19A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7963-F946-41B3-BA9C-BBE8BE0B8A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28752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B6A4-0D76-490F-AF53-84581803A19A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7963-F946-41B3-BA9C-BBE8BE0B8A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191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262E-0780-41CF-A6D2-C88BB050F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1EF3F-27E8-47C5-AF06-799DCD052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552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B6A4-0D76-490F-AF53-84581803A19A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7963-F946-41B3-BA9C-BBE8BE0B8A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91603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B6A4-0D76-490F-AF53-84581803A19A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7963-F946-41B3-BA9C-BBE8BE0B8A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38264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B6A4-0D76-490F-AF53-84581803A19A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7963-F946-41B3-BA9C-BBE8BE0B8A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21641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B6A4-0D76-490F-AF53-84581803A19A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7963-F946-41B3-BA9C-BBE8BE0B8A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34061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B6A4-0D76-490F-AF53-84581803A19A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7963-F946-41B3-BA9C-BBE8BE0B8A42}" type="slidenum">
              <a:rPr lang="en-CA" smtClean="0"/>
              <a:t>‹#›</a:t>
            </a:fld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77264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B6A4-0D76-490F-AF53-84581803A19A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7963-F946-41B3-BA9C-BBE8BE0B8A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80416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B6A4-0D76-490F-AF53-84581803A19A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7963-F946-41B3-BA9C-BBE8BE0B8A42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02817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B6A4-0D76-490F-AF53-84581803A19A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7963-F946-41B3-BA9C-BBE8BE0B8A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719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B6A4-0D76-490F-AF53-84581803A19A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7963-F946-41B3-BA9C-BBE8BE0B8A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8770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B6A4-0D76-490F-AF53-84581803A19A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7963-F946-41B3-BA9C-BBE8BE0B8A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198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262E-0780-41CF-A6D2-C88BB050F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1EF3F-27E8-47C5-AF06-799DCD052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262E-0780-41CF-A6D2-C88BB050F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1EF3F-27E8-47C5-AF06-799DCD052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262E-0780-41CF-A6D2-C88BB050F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1EF3F-27E8-47C5-AF06-799DCD052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40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262E-0780-41CF-A6D2-C88BB050F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1EF3F-27E8-47C5-AF06-799DCD052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7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262E-0780-41CF-A6D2-C88BB050F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1EF3F-27E8-47C5-AF06-799DCD052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33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B262E-0780-41CF-A6D2-C88BB050F6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1EF3F-27E8-47C5-AF06-799DCD052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2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05766DB-3501-4D66-B079-FB24723D0924}" type="datetimeFigureOut">
              <a:rPr lang="en-CA" smtClean="0">
                <a:solidFill>
                  <a:srgbClr val="FFFFFF"/>
                </a:solidFill>
              </a:rPr>
              <a:pPr/>
              <a:t>2020-10-19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9858605-C103-45AC-BF5B-649BA7DA20DF}" type="slidenum">
              <a:rPr lang="en-CA" smtClean="0">
                <a:solidFill>
                  <a:srgbClr val="FFFFFF"/>
                </a:solidFill>
              </a:rPr>
              <a:pPr/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02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BF039A7-B169-4C34-BA23-63016F96909C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E8BCB77-EEE2-48ED-8C26-95FFBB588A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366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EB6A4-0D76-490F-AF53-84581803A19A}" type="datetimeFigureOut">
              <a:rPr lang="en-CA" smtClean="0"/>
              <a:t>2020-10-19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DC87963-F946-41B3-BA9C-BBE8BE0B8A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020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Occupational Health Problems of Musicians 0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199" y="1752600"/>
            <a:ext cx="3657600" cy="3352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19374" y="336047"/>
            <a:ext cx="1055325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400" dirty="0">
                <a:solidFill>
                  <a:schemeClr val="accent1"/>
                </a:solidFill>
                <a:latin typeface="Calibri"/>
              </a:rPr>
              <a:t>PERFORMANCE EXPOSURE THERAPY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  <a:latin typeface="Calibri"/>
              </a:rPr>
              <a:t>TWELVE-TONE TUNE UP TARGETS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5164" y="5317451"/>
            <a:ext cx="94882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libri"/>
              </a:rPr>
              <a:t>JOHN CHONG MD BASc MSc DOHS FRCPC FACPM CGPP ARCT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Calibri"/>
              </a:rPr>
              <a:t>MUSICIANS’ CLINICS OF CANADA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Calibri"/>
              </a:rPr>
              <a:t>PERFORMING ARTS MEDICINE ASSOCIATION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Calibri"/>
              </a:rPr>
              <a:t>McMaster University/University of Toronto</a:t>
            </a:r>
          </a:p>
        </p:txBody>
      </p:sp>
    </p:spTree>
    <p:extLst>
      <p:ext uri="{BB962C8B-B14F-4D97-AF65-F5344CB8AC3E}">
        <p14:creationId xmlns:p14="http://schemas.microsoft.com/office/powerpoint/2010/main" val="4110252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005E2-1A0E-4DF6-BA97-24B9DF9F1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911"/>
            <a:ext cx="9144000" cy="1102658"/>
          </a:xfrm>
        </p:spPr>
        <p:txBody>
          <a:bodyPr>
            <a:normAutofit/>
          </a:bodyPr>
          <a:lstStyle/>
          <a:p>
            <a:r>
              <a:rPr lang="en-CA" sz="3200" dirty="0">
                <a:solidFill>
                  <a:schemeClr val="accent1"/>
                </a:solidFill>
              </a:rPr>
              <a:t>Working in the Australian Entertainment Industry</a:t>
            </a:r>
            <a:br>
              <a:rPr lang="en-CA" sz="3200" dirty="0"/>
            </a:br>
            <a:r>
              <a:rPr lang="en-CA" sz="1600" dirty="0"/>
              <a:t>Dr J van den Eynde, Prof A Fisher, Assoc Prof C Sonn; Victoria University; October 2016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65DCC2-336F-41DA-8F12-D388D77F1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683" y="1575996"/>
            <a:ext cx="10819181" cy="5738345"/>
          </a:xfrm>
        </p:spPr>
        <p:txBody>
          <a:bodyPr>
            <a:normAutofit/>
          </a:bodyPr>
          <a:lstStyle/>
          <a:p>
            <a:r>
              <a:rPr lang="en-CA" sz="1400" dirty="0">
                <a:solidFill>
                  <a:schemeClr val="tx1"/>
                </a:solidFill>
              </a:rPr>
              <a:t>WHO PARTICIPATED:</a:t>
            </a:r>
          </a:p>
          <a:p>
            <a:r>
              <a:rPr lang="en-CA" sz="1600" dirty="0">
                <a:solidFill>
                  <a:schemeClr val="tx1"/>
                </a:solidFill>
              </a:rPr>
              <a:t>2904 Respondents across all sectors of the Entertainment Industry from all States and Territories of Australia</a:t>
            </a:r>
            <a:endParaRPr lang="en-CA" dirty="0"/>
          </a:p>
          <a:p>
            <a:pPr algn="l"/>
            <a:endParaRPr lang="en-CA" sz="1800" dirty="0">
              <a:solidFill>
                <a:srgbClr val="FF0000"/>
              </a:solidFill>
            </a:endParaRPr>
          </a:p>
          <a:p>
            <a:pPr algn="l"/>
            <a:r>
              <a:rPr lang="en-CA" sz="2000" dirty="0">
                <a:solidFill>
                  <a:srgbClr val="FF0000"/>
                </a:solidFill>
              </a:rPr>
              <a:t>Group 1: Performing Artists and Music Composers </a:t>
            </a:r>
            <a:r>
              <a:rPr lang="en-CA" sz="2000" dirty="0">
                <a:solidFill>
                  <a:schemeClr val="tx1"/>
                </a:solidFill>
              </a:rPr>
              <a:t>(including musicians, radio presenters, actors, singers, entertainers or variety artists, dancers or choreographers, television presenters, composers, music professionals and music directors)</a:t>
            </a:r>
          </a:p>
          <a:p>
            <a:pPr algn="l"/>
            <a:endParaRPr lang="en-CA" sz="2000" dirty="0">
              <a:solidFill>
                <a:schemeClr val="tx1"/>
              </a:solidFill>
            </a:endParaRPr>
          </a:p>
          <a:p>
            <a:pPr algn="l"/>
            <a:r>
              <a:rPr lang="en-CA" sz="2000" dirty="0">
                <a:solidFill>
                  <a:srgbClr val="FF0000"/>
                </a:solidFill>
              </a:rPr>
              <a:t>Group 2: Performing Arts Support Workers </a:t>
            </a:r>
            <a:r>
              <a:rPr lang="en-CA" sz="2000" dirty="0">
                <a:solidFill>
                  <a:schemeClr val="tx1"/>
                </a:solidFill>
              </a:rPr>
              <a:t>(including media producers, film and video editors, program director, director, production assistants, video producer, film, television and stage directors, technical director, make-up artist, director of photography, stage manager, venue manages and artistic directors)</a:t>
            </a:r>
          </a:p>
          <a:p>
            <a:pPr algn="l"/>
            <a:endParaRPr lang="en-CA" sz="2000" dirty="0">
              <a:solidFill>
                <a:schemeClr val="tx1"/>
              </a:solidFill>
            </a:endParaRPr>
          </a:p>
          <a:p>
            <a:pPr algn="l"/>
            <a:r>
              <a:rPr lang="en-CA" sz="2000" dirty="0">
                <a:solidFill>
                  <a:srgbClr val="FF0000"/>
                </a:solidFill>
              </a:rPr>
              <a:t>Group 3: Broadcasting, Film and Recorded Media Equipment Operators </a:t>
            </a:r>
            <a:r>
              <a:rPr lang="en-CA" sz="2000" dirty="0">
                <a:solidFill>
                  <a:schemeClr val="tx1"/>
                </a:solidFill>
              </a:rPr>
              <a:t>(includes sound technicians, camera operators, projectionist, light technicians, television equipment operators, roadies, performing arts technicians) </a:t>
            </a:r>
          </a:p>
        </p:txBody>
      </p:sp>
    </p:spTree>
    <p:extLst>
      <p:ext uri="{BB962C8B-B14F-4D97-AF65-F5344CB8AC3E}">
        <p14:creationId xmlns:p14="http://schemas.microsoft.com/office/powerpoint/2010/main" val="4210934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47AE-3C10-4F44-AD06-A49ACCD91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5203"/>
            <a:ext cx="10515600" cy="672987"/>
          </a:xfrm>
        </p:spPr>
        <p:txBody>
          <a:bodyPr>
            <a:normAutofit/>
          </a:bodyPr>
          <a:lstStyle/>
          <a:p>
            <a:pPr algn="ctr"/>
            <a:r>
              <a:rPr lang="en-CA" sz="3200" dirty="0">
                <a:solidFill>
                  <a:schemeClr val="accent1"/>
                </a:solidFill>
              </a:rPr>
              <a:t>Key Findings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E8878-BC4A-4C0B-99CF-0104A28DF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38190"/>
            <a:ext cx="10595459" cy="61198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>
                <a:solidFill>
                  <a:srgbClr val="FF0000"/>
                </a:solidFill>
              </a:rPr>
              <a:t>CULTURE:</a:t>
            </a:r>
          </a:p>
          <a:p>
            <a:r>
              <a:rPr lang="en-CA" sz="2800" dirty="0"/>
              <a:t>The majority of Australian entertainment industry workers express an overwhelming passion for their creative work.</a:t>
            </a:r>
          </a:p>
          <a:p>
            <a:r>
              <a:rPr lang="en-CA" sz="2800" dirty="0"/>
              <a:t>There is a powerful, negative culture within the industry including a toxic, bruising work environment; extreme competition; bullying; sexual assault; sexism and racism.</a:t>
            </a:r>
          </a:p>
          <a:p>
            <a:r>
              <a:rPr lang="en-CA" sz="2800" dirty="0"/>
              <a:t>There are high levels of mental health problems and suicidality.</a:t>
            </a:r>
          </a:p>
          <a:p>
            <a:endParaRPr lang="en-CA" sz="1600" dirty="0"/>
          </a:p>
          <a:p>
            <a:pPr marL="0" indent="0">
              <a:buNone/>
            </a:pPr>
            <a:r>
              <a:rPr lang="en-CA" sz="2000" dirty="0">
                <a:solidFill>
                  <a:srgbClr val="FF0000"/>
                </a:solidFill>
              </a:rPr>
              <a:t>INCOME:</a:t>
            </a:r>
          </a:p>
          <a:p>
            <a:r>
              <a:rPr lang="en-CA" sz="1600" dirty="0"/>
              <a:t>35% of all workers earn an annual industry income below $20,000</a:t>
            </a:r>
          </a:p>
          <a:p>
            <a:r>
              <a:rPr lang="en-CA" sz="1600" dirty="0"/>
              <a:t>72.5% of workers earn less than $60K annually from the entertainment industry</a:t>
            </a:r>
          </a:p>
          <a:p>
            <a:r>
              <a:rPr lang="en-CA" sz="1600" dirty="0"/>
              <a:t>65% have a combined income below $60K from earning within and outside the entertainment industry</a:t>
            </a:r>
          </a:p>
          <a:p>
            <a:r>
              <a:rPr lang="en-CA" sz="1600" dirty="0"/>
              <a:t>4.6% have been generating their primary income from the Entertainment Industry for 2-15 years</a:t>
            </a:r>
          </a:p>
          <a:p>
            <a:pPr lvl="0"/>
            <a:r>
              <a:rPr lang="en-CA" sz="1600" dirty="0">
                <a:solidFill>
                  <a:prstClr val="black"/>
                </a:solidFill>
              </a:rPr>
              <a:t>63% of Performers, 28% of Support Workers and 20% of Technicians/Crew earn less than the minimum wage of $34,112</a:t>
            </a:r>
          </a:p>
          <a:p>
            <a:pPr marL="0" indent="0">
              <a:buNone/>
            </a:pP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932526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C0303-5C33-4FDC-AFF4-022B1CBF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461" y="16783"/>
            <a:ext cx="10515600" cy="722052"/>
          </a:xfrm>
        </p:spPr>
        <p:txBody>
          <a:bodyPr>
            <a:normAutofit/>
          </a:bodyPr>
          <a:lstStyle/>
          <a:p>
            <a:pPr algn="ctr"/>
            <a:r>
              <a:rPr lang="en-CA" sz="3200" dirty="0">
                <a:solidFill>
                  <a:schemeClr val="accent1"/>
                </a:solidFill>
              </a:rPr>
              <a:t>WORK &amp; SLEEP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35651-DB7C-4786-8F3A-D6801D89C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460" y="738836"/>
            <a:ext cx="10515601" cy="61023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000" dirty="0">
                <a:solidFill>
                  <a:srgbClr val="FF0000"/>
                </a:solidFill>
              </a:rPr>
              <a:t>Working unpredictable hours</a:t>
            </a:r>
          </a:p>
          <a:p>
            <a:r>
              <a:rPr lang="en-CA" sz="2000" dirty="0"/>
              <a:t>43.1% of workers work most of the time in the evenings and night</a:t>
            </a:r>
          </a:p>
          <a:p>
            <a:r>
              <a:rPr lang="en-CA" sz="2000" dirty="0"/>
              <a:t>41.9% work on the weekends</a:t>
            </a:r>
          </a:p>
          <a:p>
            <a:r>
              <a:rPr lang="en-CA" sz="2000" dirty="0"/>
              <a:t>30.2% always work unpredictable hours</a:t>
            </a:r>
          </a:p>
          <a:p>
            <a:r>
              <a:rPr lang="en-CA" sz="2000" dirty="0"/>
              <a:t>This is well over general population shift work patterns where 16% of the general population are shift workers.</a:t>
            </a:r>
          </a:p>
          <a:p>
            <a:pPr marL="0" indent="0">
              <a:buNone/>
            </a:pPr>
            <a:r>
              <a:rPr lang="en-CA" sz="2000" dirty="0">
                <a:solidFill>
                  <a:srgbClr val="FF0000"/>
                </a:solidFill>
              </a:rPr>
              <a:t>Sleep disorders</a:t>
            </a:r>
          </a:p>
          <a:p>
            <a:r>
              <a:rPr lang="en-CA" sz="2000" dirty="0"/>
              <a:t>44% of workers don’t get enough sleep</a:t>
            </a:r>
          </a:p>
          <a:p>
            <a:r>
              <a:rPr lang="en-CA" sz="2000" dirty="0"/>
              <a:t>45.5% have disrupted sleep.</a:t>
            </a:r>
          </a:p>
          <a:p>
            <a:r>
              <a:rPr lang="en-CA" sz="2000" dirty="0"/>
              <a:t>6% of the population has a chronic sleep disorder. Workers suffer sleep disorders 7 times greater.</a:t>
            </a:r>
          </a:p>
          <a:p>
            <a:pPr marL="0" indent="0">
              <a:buNone/>
            </a:pPr>
            <a:r>
              <a:rPr lang="en-CA" sz="2000" dirty="0">
                <a:solidFill>
                  <a:srgbClr val="FF0000"/>
                </a:solidFill>
              </a:rPr>
              <a:t>Insomnia</a:t>
            </a:r>
          </a:p>
          <a:p>
            <a:r>
              <a:rPr lang="en-CA" sz="2000" dirty="0"/>
              <a:t>16% of workers suffer from insomnia which is three times greater than general population at 5.6%. </a:t>
            </a:r>
          </a:p>
          <a:p>
            <a:pPr marL="0" indent="0">
              <a:buNone/>
            </a:pPr>
            <a:r>
              <a:rPr lang="en-CA" sz="2000" dirty="0">
                <a:solidFill>
                  <a:srgbClr val="FF0000"/>
                </a:solidFill>
              </a:rPr>
              <a:t>Impact of irregular work patterns and sleep disorders</a:t>
            </a:r>
          </a:p>
          <a:p>
            <a:r>
              <a:rPr lang="en-CA" sz="2000" dirty="0"/>
              <a:t>57.9% workers have problems finding time for their families,</a:t>
            </a:r>
          </a:p>
          <a:p>
            <a:r>
              <a:rPr lang="en-CA" sz="2000" dirty="0"/>
              <a:t>63% have trouble maintaining a social life</a:t>
            </a:r>
          </a:p>
          <a:p>
            <a:r>
              <a:rPr lang="en-CA" sz="2000" dirty="0"/>
              <a:t>45% have trouble keeping contact with their friends in the industry </a:t>
            </a:r>
          </a:p>
        </p:txBody>
      </p:sp>
    </p:spTree>
    <p:extLst>
      <p:ext uri="{BB962C8B-B14F-4D97-AF65-F5344CB8AC3E}">
        <p14:creationId xmlns:p14="http://schemas.microsoft.com/office/powerpoint/2010/main" val="138444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BBCF8-3C04-410F-96DA-0D8124979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826"/>
            <a:ext cx="10515600" cy="575104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>
                <a:solidFill>
                  <a:schemeClr val="accent1"/>
                </a:solidFill>
              </a:rPr>
              <a:t>MENTAL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E7B22-9F67-44BF-9F90-7A226A8D2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876748"/>
            <a:ext cx="10515600" cy="5981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Diagnosis of a Mental Health Disorder in their lifetime</a:t>
            </a:r>
          </a:p>
          <a:p>
            <a:r>
              <a:rPr lang="en-CA" dirty="0"/>
              <a:t>The most common mental health diagnoses reported across the three groups is depression and anxiety.</a:t>
            </a:r>
          </a:p>
          <a:p>
            <a:r>
              <a:rPr lang="en-CA" dirty="0"/>
              <a:t>44% of industry workers have moderate to severe anxiety. This is 10 times higher than the general population.</a:t>
            </a:r>
          </a:p>
          <a:p>
            <a:r>
              <a:rPr lang="en-CA" dirty="0"/>
              <a:t>The levels of depression symptoms are five times higher than general population scores. </a:t>
            </a:r>
          </a:p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Sought Professional Assistance for Mental Health Issues</a:t>
            </a:r>
          </a:p>
          <a:p>
            <a:r>
              <a:rPr lang="en-CA" dirty="0"/>
              <a:t>Overall 59.5% workers have sought professional assistance for their mental health issues.</a:t>
            </a:r>
          </a:p>
        </p:txBody>
      </p:sp>
    </p:spTree>
    <p:extLst>
      <p:ext uri="{BB962C8B-B14F-4D97-AF65-F5344CB8AC3E}">
        <p14:creationId xmlns:p14="http://schemas.microsoft.com/office/powerpoint/2010/main" val="2894334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B3FCE-E153-4F78-A3A9-205663F18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921" y="116827"/>
            <a:ext cx="10450158" cy="1177963"/>
          </a:xfrm>
        </p:spPr>
        <p:txBody>
          <a:bodyPr>
            <a:normAutofit/>
          </a:bodyPr>
          <a:lstStyle/>
          <a:p>
            <a:pPr algn="ctr"/>
            <a:r>
              <a:rPr lang="en-CA" dirty="0">
                <a:solidFill>
                  <a:schemeClr val="accent1"/>
                </a:solidFill>
              </a:rPr>
              <a:t>SUICIDE</a:t>
            </a:r>
            <a:br>
              <a:rPr lang="en-CA" dirty="0">
                <a:solidFill>
                  <a:schemeClr val="accent1"/>
                </a:solidFill>
              </a:rPr>
            </a:br>
            <a:r>
              <a:rPr lang="en-CA" sz="2700" dirty="0">
                <a:solidFill>
                  <a:schemeClr val="accent1"/>
                </a:solidFill>
              </a:rPr>
              <a:t>Ideation and Planning</a:t>
            </a:r>
            <a:endParaRPr lang="en-CA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7B578-005C-4C8F-962A-2FA78ACF5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589" y="929247"/>
            <a:ext cx="10694822" cy="581192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CA" b="1" dirty="0"/>
          </a:p>
          <a:p>
            <a:r>
              <a:rPr lang="en-CA" sz="3600" dirty="0">
                <a:solidFill>
                  <a:srgbClr val="FF0000"/>
                </a:solidFill>
              </a:rPr>
              <a:t>Suicide attempts </a:t>
            </a:r>
            <a:r>
              <a:rPr lang="en-CA" sz="3600" dirty="0"/>
              <a:t>for workers are more than double that of the general population.</a:t>
            </a:r>
          </a:p>
          <a:p>
            <a:r>
              <a:rPr lang="en-CA" sz="3600" dirty="0"/>
              <a:t>In the last twelve months road crew members experienced </a:t>
            </a:r>
            <a:r>
              <a:rPr lang="en-CA" sz="3600" dirty="0">
                <a:solidFill>
                  <a:srgbClr val="FF0000"/>
                </a:solidFill>
              </a:rPr>
              <a:t>suicide ideation </a:t>
            </a:r>
            <a:r>
              <a:rPr lang="en-CA" sz="3600" dirty="0"/>
              <a:t>almost 9 times more than general population.</a:t>
            </a:r>
          </a:p>
          <a:p>
            <a:r>
              <a:rPr lang="en-CA" sz="3600" dirty="0"/>
              <a:t>In the last twelve months workers experience </a:t>
            </a:r>
            <a:r>
              <a:rPr lang="en-CA" sz="3600" dirty="0">
                <a:solidFill>
                  <a:srgbClr val="FF0000"/>
                </a:solidFill>
              </a:rPr>
              <a:t>suicide ideation </a:t>
            </a:r>
            <a:r>
              <a:rPr lang="en-CA" sz="3600" dirty="0"/>
              <a:t>from 5-7 times more than the general population and 2-3 times more over a lifetime.</a:t>
            </a:r>
          </a:p>
          <a:p>
            <a:r>
              <a:rPr lang="en-CA" sz="3600" dirty="0">
                <a:solidFill>
                  <a:srgbClr val="FF0000"/>
                </a:solidFill>
              </a:rPr>
              <a:t>Suicide planning </a:t>
            </a:r>
            <a:r>
              <a:rPr lang="en-CA" sz="3600" dirty="0"/>
              <a:t>for workers is 4-5 times more than general population</a:t>
            </a:r>
          </a:p>
        </p:txBody>
      </p:sp>
    </p:spTree>
    <p:extLst>
      <p:ext uri="{BB962C8B-B14F-4D97-AF65-F5344CB8AC3E}">
        <p14:creationId xmlns:p14="http://schemas.microsoft.com/office/powerpoint/2010/main" val="2649527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2650C-4E0A-4B40-8681-E14151526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092"/>
            <a:ext cx="10515600" cy="583053"/>
          </a:xfrm>
        </p:spPr>
        <p:txBody>
          <a:bodyPr>
            <a:normAutofit fontScale="90000"/>
          </a:bodyPr>
          <a:lstStyle/>
          <a:p>
            <a:pPr algn="ctr"/>
            <a:r>
              <a:rPr lang="en-CA" sz="3600" dirty="0">
                <a:solidFill>
                  <a:schemeClr val="accent1"/>
                </a:solidFill>
              </a:rPr>
              <a:t>Drug and Alcohol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C40AB-35C3-46B6-91F0-41642AC9B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2" y="811987"/>
            <a:ext cx="11777472" cy="604601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CA" sz="7200" dirty="0"/>
              <a:t>Alcohol use and drug use for non-medical reasons are at very high levels compared to the general population</a:t>
            </a:r>
          </a:p>
          <a:p>
            <a:pPr marL="0" indent="0">
              <a:buNone/>
            </a:pPr>
            <a:endParaRPr lang="en-CA" sz="9600" dirty="0"/>
          </a:p>
          <a:p>
            <a:r>
              <a:rPr lang="en-CA" sz="9600" dirty="0">
                <a:solidFill>
                  <a:srgbClr val="FF0000"/>
                </a:solidFill>
              </a:rPr>
              <a:t>alcohol</a:t>
            </a:r>
            <a:r>
              <a:rPr lang="en-CA" sz="9600" dirty="0"/>
              <a:t> (at 11-19 standard drinks in one day) is consumed at double the rate,</a:t>
            </a:r>
          </a:p>
          <a:p>
            <a:r>
              <a:rPr lang="en-CA" sz="9600" dirty="0">
                <a:solidFill>
                  <a:srgbClr val="FF0000"/>
                </a:solidFill>
              </a:rPr>
              <a:t>meth/amphetamine </a:t>
            </a:r>
            <a:r>
              <a:rPr lang="en-CA" sz="9600" dirty="0"/>
              <a:t>use is 8 times greater,</a:t>
            </a:r>
          </a:p>
          <a:p>
            <a:r>
              <a:rPr lang="en-CA" sz="9600" dirty="0">
                <a:solidFill>
                  <a:srgbClr val="FF0000"/>
                </a:solidFill>
              </a:rPr>
              <a:t>ecstasy</a:t>
            </a:r>
            <a:r>
              <a:rPr lang="en-CA" sz="9600" dirty="0"/>
              <a:t> use is 7 times greater,</a:t>
            </a:r>
          </a:p>
          <a:p>
            <a:r>
              <a:rPr lang="en-CA" sz="9600" dirty="0">
                <a:solidFill>
                  <a:srgbClr val="FF0000"/>
                </a:solidFill>
              </a:rPr>
              <a:t>cocaine</a:t>
            </a:r>
            <a:r>
              <a:rPr lang="en-CA" sz="9600" dirty="0"/>
              <a:t> use is 12 times greater,</a:t>
            </a:r>
          </a:p>
          <a:p>
            <a:r>
              <a:rPr lang="en-CA" sz="9600" dirty="0">
                <a:solidFill>
                  <a:srgbClr val="FF0000"/>
                </a:solidFill>
              </a:rPr>
              <a:t>marijuana</a:t>
            </a:r>
            <a:r>
              <a:rPr lang="en-CA" sz="9600" dirty="0"/>
              <a:t> use is 4 times greater,</a:t>
            </a:r>
          </a:p>
          <a:p>
            <a:r>
              <a:rPr lang="en-CA" sz="9600" dirty="0">
                <a:solidFill>
                  <a:srgbClr val="FF0000"/>
                </a:solidFill>
              </a:rPr>
              <a:t>pain killers </a:t>
            </a:r>
            <a:r>
              <a:rPr lang="en-CA" sz="9600" dirty="0"/>
              <a:t>for non-medical reasons is 7 times greater,</a:t>
            </a:r>
          </a:p>
          <a:p>
            <a:r>
              <a:rPr lang="en-CA" sz="9600" dirty="0">
                <a:solidFill>
                  <a:srgbClr val="FF0000"/>
                </a:solidFill>
              </a:rPr>
              <a:t>tranquillizers</a:t>
            </a:r>
            <a:r>
              <a:rPr lang="en-CA" sz="9600" dirty="0"/>
              <a:t> for non-medical reasons is 9 times greater</a:t>
            </a:r>
          </a:p>
          <a:p>
            <a:pPr marL="0" indent="0" algn="ctr">
              <a:buNone/>
            </a:pPr>
            <a:r>
              <a:rPr lang="en-CA" sz="9600" dirty="0"/>
              <a:t>than the general population in NDSHS, 2013</a:t>
            </a:r>
          </a:p>
          <a:p>
            <a:pPr marL="0" indent="0" algn="ctr">
              <a:buNone/>
            </a:pPr>
            <a:endParaRPr lang="en-CA" sz="9600" dirty="0"/>
          </a:p>
          <a:p>
            <a:endParaRPr lang="en-CA" sz="1600" dirty="0"/>
          </a:p>
          <a:p>
            <a:pPr marL="0" indent="0" algn="ctr">
              <a:buNone/>
            </a:pPr>
            <a:r>
              <a:rPr lang="en-CA" sz="8000" dirty="0"/>
              <a:t>A critical finding, across most types of drug use is that more than 20% of the respondents selected</a:t>
            </a:r>
          </a:p>
          <a:p>
            <a:pPr marL="0" indent="0" algn="ctr">
              <a:buNone/>
            </a:pPr>
            <a:endParaRPr lang="en-CA" sz="8000" dirty="0"/>
          </a:p>
          <a:p>
            <a:pPr marL="0" indent="0" algn="ctr">
              <a:buNone/>
            </a:pPr>
            <a:r>
              <a:rPr lang="en-CA" sz="6700" dirty="0"/>
              <a:t> </a:t>
            </a:r>
            <a:r>
              <a:rPr lang="en-CA" sz="14400" dirty="0">
                <a:solidFill>
                  <a:srgbClr val="FF0000"/>
                </a:solidFill>
              </a:rPr>
              <a:t>“I am addicted”</a:t>
            </a:r>
          </a:p>
          <a:p>
            <a:pPr marL="0" indent="0" algn="ctr">
              <a:buNone/>
            </a:pPr>
            <a:endParaRPr lang="en-CA" sz="6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CA" sz="6400" dirty="0"/>
              <a:t>     compared to 4.5% for the general population</a:t>
            </a:r>
          </a:p>
        </p:txBody>
      </p:sp>
    </p:spTree>
    <p:extLst>
      <p:ext uri="{BB962C8B-B14F-4D97-AF65-F5344CB8AC3E}">
        <p14:creationId xmlns:p14="http://schemas.microsoft.com/office/powerpoint/2010/main" val="569394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E23A6-EBC1-4F24-8FCA-522B98C15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950" y="1179151"/>
            <a:ext cx="3300646" cy="446388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600" b="0" i="0" dirty="0">
                <a:effectLst/>
              </a:rPr>
              <a:t>Adverse childhood experiences, or ACEs, are potentially traumatic events that occur in childhood (0-17 years).</a:t>
            </a:r>
            <a:endParaRPr lang="en-US" sz="3600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F57DD770-916D-4798-8A1E-19CFE7267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8918" y="1109145"/>
            <a:ext cx="6341016" cy="46039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buFont typeface="Wingdings 3" charset="2"/>
              <a:buChar char=""/>
            </a:pP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experiencing violence, abuse, or neglect</a:t>
            </a:r>
          </a:p>
          <a:p>
            <a:pPr algn="l">
              <a:buFont typeface="Wingdings 3" charset="2"/>
              <a:buChar char=""/>
            </a:pP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witnessing violence in the home or community</a:t>
            </a:r>
          </a:p>
          <a:p>
            <a:pPr algn="l">
              <a:buFont typeface="Wingdings 3" charset="2"/>
              <a:buChar char=""/>
            </a:pP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having a family member attempt or die by suicide</a:t>
            </a:r>
          </a:p>
          <a:p>
            <a:pPr algn="l">
              <a:buFont typeface="Wingdings 3" charset="2"/>
              <a:buChar char=""/>
            </a:pP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substance misuse</a:t>
            </a:r>
          </a:p>
          <a:p>
            <a:pPr algn="l">
              <a:buFont typeface="Wingdings 3" charset="2"/>
              <a:buChar char=""/>
            </a:pP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mental health problems</a:t>
            </a:r>
          </a:p>
          <a:p>
            <a:pPr algn="l">
              <a:buFont typeface="Wingdings 3" charset="2"/>
              <a:buChar char=""/>
            </a:pP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instability due to parental separation or household members being in jail or prison</a:t>
            </a:r>
          </a:p>
          <a:p>
            <a:pPr algn="l"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0069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40CD9-9F2B-45C0-A936-2BB4B9E198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C5E2C7-9162-4B06-9515-C54054FFAF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7BE4A6-FB7E-480E-A5C6-1A23E5B2B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89" y="447472"/>
            <a:ext cx="9335311" cy="581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36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67B137-15B0-4AF6-94A8-AC00BA8D7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99F27B-22F2-45E1-BFB8-2B1FF14A9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6F4DF3-C478-4387-8B3C-0610AABEE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6"/>
            <a:ext cx="3602736" cy="5269651"/>
          </a:xfrm>
        </p:spPr>
        <p:txBody>
          <a:bodyPr>
            <a:normAutofit/>
          </a:bodyPr>
          <a:lstStyle/>
          <a:p>
            <a:pPr algn="ctr"/>
            <a:r>
              <a:rPr lang="en-US" sz="3200" b="0" i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The number of ACE's for the clinics patients is significantly higher than that of the general population</a:t>
            </a:r>
            <a:endParaRPr lang="en-CA" sz="3200">
              <a:solidFill>
                <a:schemeClr val="tx2"/>
              </a:solidFill>
            </a:endParaRPr>
          </a:p>
        </p:txBody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633ABDA7-FF8C-4E26-8C7D-47E0AE54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265557"/>
            <a:ext cx="7031" cy="3931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1C139-E723-4153-942B-387373443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5182" y="643466"/>
            <a:ext cx="6173333" cy="52696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0" i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From the highest to the lowest impact of ACE scores:</a:t>
            </a:r>
          </a:p>
          <a:p>
            <a:pPr marL="0" indent="0">
              <a:buNone/>
            </a:pPr>
            <a:endParaRPr lang="en-US" sz="2000" b="0" i="0"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2000" b="0" i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Patients' ACE scores accounted for the variability in their stress scores by 18.7%</a:t>
            </a:r>
          </a:p>
          <a:p>
            <a:r>
              <a:rPr lang="en-US" sz="2000" b="0" i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Patients' ACE scores accounted for the variability in their DASS scores by 15.3%</a:t>
            </a:r>
          </a:p>
          <a:p>
            <a:r>
              <a:rPr lang="en-US" sz="2000" b="0" i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Patients' ACE scores accounted for the variability in their anxiety scores by 13.4%</a:t>
            </a:r>
          </a:p>
          <a:p>
            <a:r>
              <a:rPr lang="en-US" sz="2000" b="0" i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Patients' ACE scores accounted for the variability in their sleep scores by 11.8%</a:t>
            </a:r>
          </a:p>
          <a:p>
            <a:r>
              <a:rPr lang="en-US" sz="2000" b="0" i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Patients' ACE scores accounted for the variability in their pain intensity scores by 2.5%</a:t>
            </a:r>
          </a:p>
          <a:p>
            <a:r>
              <a:rPr lang="en-US" sz="2000" b="0" i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ACE scores did NOT contribute to patients' pain interference scores or depression scores.</a:t>
            </a:r>
          </a:p>
          <a:p>
            <a:pPr marL="0" indent="0">
              <a:buNone/>
            </a:pPr>
            <a:endParaRPr lang="en-CA" sz="2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439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A7182-2976-454B-9C19-75560184F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6256"/>
            <a:ext cx="9144000" cy="23876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CE5DC0-ECAA-4688-8D33-9D50DE9AE4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ACE Pyramid represents the conceptual framework for the ACE Study">
            <a:extLst>
              <a:ext uri="{FF2B5EF4-FFF2-40B4-BE49-F238E27FC236}">
                <a16:creationId xmlns:a16="http://schemas.microsoft.com/office/drawing/2014/main" id="{9E38C054-CBF1-4F77-AEA6-1B4F1E2D3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76224"/>
            <a:ext cx="11658600" cy="632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489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Occupational Health Problems of Musicians 0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6541" y="1043492"/>
            <a:ext cx="4512833" cy="48624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62785" y="4184746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Calibri"/>
              </a:rPr>
              <a:t>1986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56418" y="4104064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Calibri"/>
              </a:rPr>
              <a:t>2020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3279" y="1408268"/>
            <a:ext cx="230242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200" dirty="0">
                <a:solidFill>
                  <a:srgbClr val="FF0000"/>
                </a:solidFill>
                <a:latin typeface="Calibri"/>
              </a:rPr>
              <a:t>Organization</a:t>
            </a:r>
          </a:p>
          <a:p>
            <a:pPr algn="ctr"/>
            <a:r>
              <a:rPr lang="en-CA" sz="3200" dirty="0">
                <a:solidFill>
                  <a:srgbClr val="FF0000"/>
                </a:solidFill>
                <a:latin typeface="Calibri"/>
              </a:rPr>
              <a:t>Of</a:t>
            </a:r>
          </a:p>
          <a:p>
            <a:pPr algn="ctr"/>
            <a:r>
              <a:rPr lang="en-CA" sz="3200" dirty="0">
                <a:solidFill>
                  <a:srgbClr val="FF0000"/>
                </a:solidFill>
                <a:latin typeface="Calibri"/>
              </a:rPr>
              <a:t>Canadian</a:t>
            </a:r>
          </a:p>
          <a:p>
            <a:pPr algn="ctr"/>
            <a:r>
              <a:rPr lang="en-CA" sz="3200" dirty="0">
                <a:solidFill>
                  <a:srgbClr val="FF0000"/>
                </a:solidFill>
                <a:latin typeface="Calibri"/>
              </a:rPr>
              <a:t>Symphony</a:t>
            </a:r>
          </a:p>
          <a:p>
            <a:pPr algn="ctr"/>
            <a:r>
              <a:rPr lang="en-CA" sz="3200" dirty="0">
                <a:solidFill>
                  <a:srgbClr val="FF0000"/>
                </a:solidFill>
                <a:latin typeface="Calibri"/>
              </a:rPr>
              <a:t>Musicians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83532" y="1408268"/>
            <a:ext cx="21691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600" dirty="0">
                <a:solidFill>
                  <a:srgbClr val="FF0000"/>
                </a:solidFill>
                <a:latin typeface="Calibri"/>
              </a:rPr>
              <a:t>Musicians’</a:t>
            </a:r>
          </a:p>
          <a:p>
            <a:pPr algn="ctr"/>
            <a:r>
              <a:rPr lang="en-CA" sz="3600" dirty="0">
                <a:solidFill>
                  <a:srgbClr val="FF0000"/>
                </a:solidFill>
                <a:latin typeface="Calibri"/>
              </a:rPr>
              <a:t>Clinics</a:t>
            </a:r>
          </a:p>
          <a:p>
            <a:pPr algn="ctr"/>
            <a:r>
              <a:rPr lang="en-CA" sz="3600" dirty="0">
                <a:solidFill>
                  <a:srgbClr val="FF0000"/>
                </a:solidFill>
                <a:latin typeface="Calibri"/>
              </a:rPr>
              <a:t>of</a:t>
            </a:r>
          </a:p>
          <a:p>
            <a:pPr algn="ctr"/>
            <a:r>
              <a:rPr lang="en-CA" sz="3600" dirty="0">
                <a:solidFill>
                  <a:srgbClr val="FF0000"/>
                </a:solidFill>
                <a:latin typeface="Calibri"/>
              </a:rPr>
              <a:t> Canada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5800" y="225032"/>
            <a:ext cx="4195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>
                <a:solidFill>
                  <a:prstClr val="black"/>
                </a:solidFill>
                <a:latin typeface="Calibri"/>
              </a:rPr>
              <a:t>Canada Health Act 1984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69637" y="6138893"/>
            <a:ext cx="6078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>
                <a:solidFill>
                  <a:prstClr val="black"/>
                </a:solidFill>
                <a:latin typeface="Calibri"/>
              </a:rPr>
              <a:t>Universality Accessibility Portability</a:t>
            </a:r>
          </a:p>
        </p:txBody>
      </p:sp>
    </p:spTree>
    <p:extLst>
      <p:ext uri="{BB962C8B-B14F-4D97-AF65-F5344CB8AC3E}">
        <p14:creationId xmlns:p14="http://schemas.microsoft.com/office/powerpoint/2010/main" val="1285471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5367D-2DDA-4449-95D2-28FCE4A3B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ACEs consequences">
            <a:extLst>
              <a:ext uri="{FF2B5EF4-FFF2-40B4-BE49-F238E27FC236}">
                <a16:creationId xmlns:a16="http://schemas.microsoft.com/office/drawing/2014/main" id="{3C478E69-00C1-4E01-8FE7-34662461D2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098"/>
            <a:ext cx="10630711" cy="656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193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ADC7A-9A6A-4DD2-BD09-237F3A2BA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4676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70C0"/>
                </a:solidFill>
              </a:rPr>
              <a:t>PERFORMANCE EXPOSURE THERAPY</a:t>
            </a:r>
            <a:br>
              <a:rPr lang="en-CA" dirty="0">
                <a:solidFill>
                  <a:srgbClr val="0070C0"/>
                </a:solidFill>
              </a:rPr>
            </a:br>
            <a:r>
              <a:rPr lang="en-CA" sz="4000" dirty="0">
                <a:solidFill>
                  <a:srgbClr val="0070C0"/>
                </a:solidFill>
              </a:rPr>
              <a:t>TWELVE-TONE TUNE UP TARGETS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7D3A2F-816B-423F-B88B-D3A0262FC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2979" y="1933689"/>
            <a:ext cx="4953896" cy="3816274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CA" sz="5100" b="1" dirty="0"/>
              <a:t>A - </a:t>
            </a:r>
            <a:r>
              <a:rPr lang="en-CA" sz="5100" dirty="0"/>
              <a:t>Awareness - Neurobiology of Stress</a:t>
            </a:r>
          </a:p>
          <a:p>
            <a:pPr lvl="0"/>
            <a:r>
              <a:rPr lang="en-CA" sz="5100" b="1" dirty="0"/>
              <a:t>A# -</a:t>
            </a:r>
            <a:r>
              <a:rPr lang="en-CA" sz="5100" dirty="0"/>
              <a:t> Anxiety - Performance Anxiety</a:t>
            </a:r>
          </a:p>
          <a:p>
            <a:pPr lvl="0"/>
            <a:r>
              <a:rPr lang="en-CA" sz="5100" b="1" dirty="0"/>
              <a:t>B –</a:t>
            </a:r>
            <a:r>
              <a:rPr lang="en-CA" sz="5100" dirty="0"/>
              <a:t> Boundaries – Traumatic Experiences</a:t>
            </a:r>
          </a:p>
          <a:p>
            <a:pPr lvl="0"/>
            <a:r>
              <a:rPr lang="en-CA" sz="5100" b="1" dirty="0"/>
              <a:t>C –</a:t>
            </a:r>
            <a:r>
              <a:rPr lang="en-CA" sz="5100" dirty="0"/>
              <a:t> Cognition - Mind/Body Connection</a:t>
            </a:r>
          </a:p>
          <a:p>
            <a:pPr lvl="0"/>
            <a:r>
              <a:rPr lang="en-CA" sz="5100" b="1" dirty="0"/>
              <a:t>C# - </a:t>
            </a:r>
            <a:r>
              <a:rPr lang="en-CA" sz="5100" dirty="0"/>
              <a:t>Control - Perfectionism</a:t>
            </a:r>
          </a:p>
          <a:p>
            <a:pPr lvl="0"/>
            <a:r>
              <a:rPr lang="en-CA" sz="5100" b="1" dirty="0"/>
              <a:t>D –</a:t>
            </a:r>
            <a:r>
              <a:rPr lang="en-CA" sz="5100" dirty="0"/>
              <a:t> Depression - Bipolar Disorder</a:t>
            </a:r>
          </a:p>
          <a:p>
            <a:pPr lvl="0"/>
            <a:r>
              <a:rPr lang="en-CA" sz="5100" b="1" dirty="0"/>
              <a:t>D# -</a:t>
            </a:r>
            <a:r>
              <a:rPr lang="en-CA" sz="5100" dirty="0"/>
              <a:t> Dependence - Addiction</a:t>
            </a:r>
          </a:p>
          <a:p>
            <a:pPr lvl="0"/>
            <a:r>
              <a:rPr lang="en-CA" sz="5100" b="1" dirty="0"/>
              <a:t>E –</a:t>
            </a:r>
            <a:r>
              <a:rPr lang="en-CA" sz="5100" dirty="0"/>
              <a:t> Exercise - Nutrition</a:t>
            </a:r>
          </a:p>
          <a:p>
            <a:pPr lvl="0"/>
            <a:r>
              <a:rPr lang="en-CA" sz="5100" b="1" dirty="0"/>
              <a:t>F –</a:t>
            </a:r>
            <a:r>
              <a:rPr lang="en-CA" sz="5100" dirty="0"/>
              <a:t> Fatigue – Recovery/Sleep</a:t>
            </a:r>
          </a:p>
          <a:p>
            <a:pPr lvl="0"/>
            <a:r>
              <a:rPr lang="en-CA" sz="5100" b="1" dirty="0"/>
              <a:t>F# -</a:t>
            </a:r>
            <a:r>
              <a:rPr lang="en-CA" sz="5100" dirty="0"/>
              <a:t> Focus - Deep Practice</a:t>
            </a:r>
          </a:p>
          <a:p>
            <a:pPr lvl="0"/>
            <a:r>
              <a:rPr lang="en-CA" sz="5100" b="1" dirty="0"/>
              <a:t>G –</a:t>
            </a:r>
            <a:r>
              <a:rPr lang="en-CA" sz="5100" dirty="0"/>
              <a:t> Goals – Work/Lifestyle Balance </a:t>
            </a:r>
          </a:p>
          <a:p>
            <a:pPr lvl="0"/>
            <a:r>
              <a:rPr lang="en-CA" sz="5100" b="1" dirty="0"/>
              <a:t>G# -</a:t>
            </a:r>
            <a:r>
              <a:rPr lang="en-CA" sz="5100" dirty="0"/>
              <a:t> Graduation – Resilience/Creativity</a:t>
            </a: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F780D-8C61-451D-BEC3-1FCE5DD1F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24" y="2684032"/>
            <a:ext cx="2942217" cy="21622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90A763-D663-47E3-813C-06D646E4A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8013" y="2708351"/>
            <a:ext cx="2813125" cy="2266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F58229-9376-4F9E-872A-DBD8D227A9D4}"/>
              </a:ext>
            </a:extLst>
          </p:cNvPr>
          <p:cNvSpPr txBox="1"/>
          <p:nvPr/>
        </p:nvSpPr>
        <p:spPr>
          <a:xfrm>
            <a:off x="2619487" y="5964910"/>
            <a:ext cx="6820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Adapted from Prolonged Exposure Cognitive Behavioural Therapy</a:t>
            </a:r>
          </a:p>
        </p:txBody>
      </p:sp>
    </p:spTree>
    <p:extLst>
      <p:ext uri="{BB962C8B-B14F-4D97-AF65-F5344CB8AC3E}">
        <p14:creationId xmlns:p14="http://schemas.microsoft.com/office/powerpoint/2010/main" val="1002598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5195" y="1162055"/>
            <a:ext cx="3672408" cy="5112568"/>
          </a:xfrm>
        </p:spPr>
        <p:txBody>
          <a:bodyPr>
            <a:noAutofit/>
          </a:bodyPr>
          <a:lstStyle/>
          <a:p>
            <a:pPr algn="l"/>
            <a:r>
              <a:rPr lang="en-CA" sz="3600" dirty="0">
                <a:solidFill>
                  <a:srgbClr val="00B0F0"/>
                </a:solidFill>
                <a:latin typeface="Arial Black" panose="020B0A04020102020204" pitchFamily="34" charset="0"/>
              </a:rPr>
              <a:t>A</a:t>
            </a:r>
            <a:r>
              <a:rPr lang="en-CA" sz="2800" dirty="0">
                <a:latin typeface="Arial Black" panose="020B0A04020102020204" pitchFamily="34" charset="0"/>
              </a:rPr>
              <a:t>LIGNMENT</a:t>
            </a:r>
          </a:p>
          <a:p>
            <a:pPr algn="l"/>
            <a:r>
              <a:rPr lang="en-CA" sz="3600" dirty="0">
                <a:solidFill>
                  <a:srgbClr val="00B0F0"/>
                </a:solidFill>
                <a:latin typeface="Arial Black" panose="020B0A04020102020204" pitchFamily="34" charset="0"/>
              </a:rPr>
              <a:t>B</a:t>
            </a:r>
            <a:r>
              <a:rPr lang="en-CA" sz="2800" dirty="0">
                <a:latin typeface="Arial Black" panose="020B0A04020102020204" pitchFamily="34" charset="0"/>
              </a:rPr>
              <a:t>REATHING</a:t>
            </a:r>
          </a:p>
          <a:p>
            <a:pPr algn="l"/>
            <a:r>
              <a:rPr lang="en-CA" sz="3600" dirty="0">
                <a:solidFill>
                  <a:srgbClr val="00B0F0"/>
                </a:solidFill>
                <a:latin typeface="Arial Black" panose="020B0A04020102020204" pitchFamily="34" charset="0"/>
              </a:rPr>
              <a:t>C</a:t>
            </a:r>
            <a:r>
              <a:rPr lang="en-CA" sz="2800" dirty="0">
                <a:latin typeface="Arial Black" panose="020B0A04020102020204" pitchFamily="34" charset="0"/>
              </a:rPr>
              <a:t>OORDINATION</a:t>
            </a:r>
          </a:p>
          <a:p>
            <a:pPr algn="l"/>
            <a:r>
              <a:rPr lang="en-CA" sz="3600" dirty="0">
                <a:solidFill>
                  <a:srgbClr val="00B0F0"/>
                </a:solidFill>
                <a:latin typeface="Arial Black" panose="020B0A04020102020204" pitchFamily="34" charset="0"/>
              </a:rPr>
              <a:t>D</a:t>
            </a:r>
            <a:r>
              <a:rPr lang="en-CA" sz="2800" dirty="0">
                <a:latin typeface="Arial Black" panose="020B0A04020102020204" pitchFamily="34" charset="0"/>
              </a:rPr>
              <a:t>IET</a:t>
            </a:r>
          </a:p>
          <a:p>
            <a:pPr algn="l"/>
            <a:r>
              <a:rPr lang="en-CA" sz="3600" dirty="0">
                <a:solidFill>
                  <a:srgbClr val="00B0F0"/>
                </a:solidFill>
                <a:latin typeface="Arial Black" panose="020B0A04020102020204" pitchFamily="34" charset="0"/>
              </a:rPr>
              <a:t>E</a:t>
            </a:r>
            <a:r>
              <a:rPr lang="en-CA" sz="2800" dirty="0">
                <a:latin typeface="Arial Black" panose="020B0A04020102020204" pitchFamily="34" charset="0"/>
              </a:rPr>
              <a:t>XERCISE</a:t>
            </a:r>
          </a:p>
          <a:p>
            <a:pPr algn="l"/>
            <a:r>
              <a:rPr lang="en-CA" sz="3600" dirty="0">
                <a:solidFill>
                  <a:srgbClr val="00B0F0"/>
                </a:solidFill>
                <a:latin typeface="Arial Black" panose="020B0A04020102020204" pitchFamily="34" charset="0"/>
              </a:rPr>
              <a:t>F</a:t>
            </a:r>
            <a:r>
              <a:rPr lang="en-CA" sz="2800" dirty="0">
                <a:latin typeface="Arial Black" panose="020B0A04020102020204" pitchFamily="34" charset="0"/>
              </a:rPr>
              <a:t>OCUS</a:t>
            </a:r>
          </a:p>
          <a:p>
            <a:pPr algn="l"/>
            <a:r>
              <a:rPr lang="en-CA" sz="3600" dirty="0">
                <a:solidFill>
                  <a:srgbClr val="00B0F0"/>
                </a:solidFill>
                <a:latin typeface="Arial Black" panose="020B0A04020102020204" pitchFamily="34" charset="0"/>
              </a:rPr>
              <a:t>G</a:t>
            </a:r>
            <a:r>
              <a:rPr lang="en-CA" sz="2800" dirty="0">
                <a:latin typeface="Arial Black" panose="020B0A04020102020204" pitchFamily="34" charset="0"/>
              </a:rPr>
              <a:t>OALS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1584" y="260648"/>
            <a:ext cx="7772400" cy="720080"/>
          </a:xfrm>
        </p:spPr>
        <p:txBody>
          <a:bodyPr>
            <a:normAutofit/>
          </a:bodyPr>
          <a:lstStyle/>
          <a:p>
            <a:r>
              <a:rPr lang="en-CA" sz="2000" dirty="0"/>
              <a:t>CREATING THE</a:t>
            </a:r>
            <a:r>
              <a:rPr lang="en-CA" sz="2800" dirty="0"/>
              <a:t> </a:t>
            </a:r>
            <a:r>
              <a:rPr lang="en-CA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RESILIENT</a:t>
            </a:r>
            <a:r>
              <a:rPr lang="en-CA" sz="2800" dirty="0"/>
              <a:t> </a:t>
            </a:r>
            <a:r>
              <a:rPr lang="en-CA" sz="3600" dirty="0">
                <a:solidFill>
                  <a:srgbClr val="FFFF00"/>
                </a:solidFill>
              </a:rPr>
              <a:t>PERFORMER</a:t>
            </a:r>
          </a:p>
        </p:txBody>
      </p:sp>
    </p:spTree>
    <p:extLst>
      <p:ext uri="{BB962C8B-B14F-4D97-AF65-F5344CB8AC3E}">
        <p14:creationId xmlns:p14="http://schemas.microsoft.com/office/powerpoint/2010/main" val="876825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705" y="530097"/>
            <a:ext cx="7924800" cy="648072"/>
          </a:xfrm>
        </p:spPr>
        <p:txBody>
          <a:bodyPr/>
          <a:lstStyle/>
          <a:p>
            <a:pPr algn="ctr"/>
            <a:r>
              <a:rPr lang="en-CA" sz="2000" dirty="0">
                <a:solidFill>
                  <a:srgbClr val="FFFFFF"/>
                </a:solidFill>
              </a:rPr>
              <a:t>CREATING THE</a:t>
            </a:r>
            <a:r>
              <a:rPr lang="en-CA" sz="2800" dirty="0">
                <a:solidFill>
                  <a:srgbClr val="FFFFFF"/>
                </a:solidFill>
              </a:rPr>
              <a:t> </a:t>
            </a:r>
            <a:r>
              <a:rPr lang="en-CA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RESILIENT</a:t>
            </a:r>
            <a:r>
              <a:rPr lang="en-CA" sz="2800" dirty="0">
                <a:solidFill>
                  <a:srgbClr val="FFFFFF"/>
                </a:solidFill>
              </a:rPr>
              <a:t> </a:t>
            </a:r>
            <a:r>
              <a:rPr lang="en-CA" sz="3600" dirty="0">
                <a:solidFill>
                  <a:srgbClr val="FFFF00"/>
                </a:solidFill>
              </a:rPr>
              <a:t>PERFORMER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17169" y="1430469"/>
            <a:ext cx="6137871" cy="4474840"/>
          </a:xfrm>
        </p:spPr>
        <p:txBody>
          <a:bodyPr>
            <a:normAutofit lnSpcReduction="10000"/>
          </a:bodyPr>
          <a:lstStyle/>
          <a:p>
            <a:r>
              <a:rPr lang="en-CA" sz="2400" dirty="0">
                <a:solidFill>
                  <a:srgbClr val="FFC000"/>
                </a:solidFill>
              </a:rPr>
              <a:t>SURFACE ElectroMyoGraphy</a:t>
            </a:r>
          </a:p>
          <a:p>
            <a:r>
              <a:rPr lang="en-CA" sz="2400" dirty="0">
                <a:solidFill>
                  <a:srgbClr val="FFC000"/>
                </a:solidFill>
              </a:rPr>
              <a:t>MOTION IMU Analysis</a:t>
            </a:r>
          </a:p>
          <a:p>
            <a:r>
              <a:rPr lang="en-CA" sz="2400" dirty="0">
                <a:solidFill>
                  <a:srgbClr val="FFC000"/>
                </a:solidFill>
              </a:rPr>
              <a:t>AUDIO/VIDEO Feedback</a:t>
            </a:r>
          </a:p>
          <a:p>
            <a:r>
              <a:rPr lang="en-CA" sz="2400" dirty="0">
                <a:solidFill>
                  <a:srgbClr val="FFC000"/>
                </a:solidFill>
              </a:rPr>
              <a:t>HEART RATE VARIABILITY Analysis</a:t>
            </a:r>
          </a:p>
          <a:p>
            <a:r>
              <a:rPr lang="en-CA" sz="2400" dirty="0">
                <a:solidFill>
                  <a:srgbClr val="FFC000"/>
                </a:solidFill>
              </a:rPr>
              <a:t>NEUROBIOFEEDBACK Analysis</a:t>
            </a:r>
          </a:p>
          <a:p>
            <a:r>
              <a:rPr lang="en-CA" sz="2400" dirty="0">
                <a:solidFill>
                  <a:srgbClr val="FFC000"/>
                </a:solidFill>
              </a:rPr>
              <a:t>PSYCHOTHERAPY MBSR CBT PET</a:t>
            </a:r>
          </a:p>
          <a:p>
            <a:r>
              <a:rPr lang="en-CA" sz="2400" dirty="0">
                <a:solidFill>
                  <a:srgbClr val="FFC000"/>
                </a:solidFill>
              </a:rPr>
              <a:t>Transcranial DIRECT CURRENT STIMULATION</a:t>
            </a:r>
          </a:p>
          <a:p>
            <a:r>
              <a:rPr lang="en-CA" sz="2400" dirty="0">
                <a:solidFill>
                  <a:srgbClr val="FFC000"/>
                </a:solidFill>
              </a:rPr>
              <a:t>ACUPUNCTURE</a:t>
            </a:r>
          </a:p>
          <a:p>
            <a:r>
              <a:rPr lang="en-CA" sz="2400" dirty="0">
                <a:solidFill>
                  <a:srgbClr val="FFC000"/>
                </a:solidFill>
              </a:rPr>
              <a:t>MEDICATIONS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152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Occupational Health Problems of Musicians 0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9505" y="1866914"/>
            <a:ext cx="6488582" cy="47439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5302" y="2351782"/>
            <a:ext cx="16866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3200" dirty="0">
                <a:solidFill>
                  <a:srgbClr val="FF0000"/>
                </a:solidFill>
                <a:latin typeface="Calibri"/>
              </a:rPr>
              <a:t>MONKEY</a:t>
            </a:r>
          </a:p>
          <a:p>
            <a:pPr algn="ctr" defTabSz="914400"/>
            <a:r>
              <a:rPr lang="en-US" sz="3200" dirty="0">
                <a:solidFill>
                  <a:srgbClr val="FF0000"/>
                </a:solidFill>
                <a:latin typeface="Calibri"/>
              </a:rPr>
              <a:t>SEE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05611" y="2351782"/>
            <a:ext cx="16866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3200" dirty="0">
                <a:solidFill>
                  <a:srgbClr val="FF0000"/>
                </a:solidFill>
                <a:latin typeface="Calibri"/>
              </a:rPr>
              <a:t>MONKEY</a:t>
            </a:r>
          </a:p>
          <a:p>
            <a:pPr algn="ctr" defTabSz="914400"/>
            <a:r>
              <a:rPr lang="en-US" sz="3200" dirty="0">
                <a:solidFill>
                  <a:srgbClr val="FF0000"/>
                </a:solidFill>
                <a:latin typeface="Calibri"/>
              </a:rPr>
              <a:t>DO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9356" y="527628"/>
            <a:ext cx="105119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CA" sz="3200" dirty="0">
                <a:solidFill>
                  <a:srgbClr val="0070C0"/>
                </a:solidFill>
                <a:latin typeface="Calibri"/>
              </a:rPr>
              <a:t>PERFORMANCE EXPOSURE THERAPY</a:t>
            </a:r>
          </a:p>
          <a:p>
            <a:pPr algn="ctr" defTabSz="914400"/>
            <a:r>
              <a:rPr lang="en-CA" sz="2400" dirty="0">
                <a:solidFill>
                  <a:srgbClr val="0070C0"/>
                </a:solidFill>
                <a:latin typeface="Calibri"/>
              </a:rPr>
              <a:t>ARTISTS’ PSYCHOPHYSIOLOGY AND ERGONOMICS LAB (APELab)</a:t>
            </a:r>
          </a:p>
        </p:txBody>
      </p:sp>
    </p:spTree>
    <p:extLst>
      <p:ext uri="{BB962C8B-B14F-4D97-AF65-F5344CB8AC3E}">
        <p14:creationId xmlns:p14="http://schemas.microsoft.com/office/powerpoint/2010/main" val="2331342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John Chong\My Documents\My Pictures\Presentation\image001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838200"/>
            <a:ext cx="5562600" cy="5181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>
                <a:solidFill>
                  <a:prstClr val="black"/>
                </a:solidFill>
                <a:latin typeface="Calibri"/>
              </a:rPr>
              <a:t>THANKS FOR YOUR ATTENTION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20032" y="6172201"/>
            <a:ext cx="2136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3200" dirty="0">
                <a:solidFill>
                  <a:prstClr val="black"/>
                </a:solidFill>
                <a:latin typeface="Calibri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592362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Occupational Health Problems of Musicians 0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0"/>
            <a:ext cx="4572000" cy="6934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56591" y="867783"/>
            <a:ext cx="2191690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latin typeface="Calibri"/>
              </a:rPr>
              <a:t>PERFORMING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  <a:latin typeface="Calibri"/>
              </a:rPr>
              <a:t>ARTS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  <a:latin typeface="Calibri"/>
              </a:rPr>
              <a:t>MEDICINE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  <a:latin typeface="Calibri"/>
              </a:rPr>
              <a:t>ASSOCIATION</a:t>
            </a:r>
          </a:p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Calibri"/>
              </a:rPr>
              <a:t>IMPROVING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Calibri"/>
              </a:rPr>
              <a:t>THE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Calibri"/>
              </a:rPr>
              <a:t>WELL BEING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Calibri"/>
              </a:rPr>
              <a:t>OF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Calibri"/>
              </a:rPr>
              <a:t>PERFORMING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Calibri"/>
              </a:rPr>
              <a:t>ARTISTS</a:t>
            </a:r>
          </a:p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Calibri"/>
              </a:rPr>
              <a:t>1983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Calibri"/>
              </a:rPr>
              <a:t>Dr Alice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Calibri"/>
              </a:rPr>
              <a:t>Brandfonbrener</a:t>
            </a:r>
          </a:p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25717" y="536394"/>
            <a:ext cx="1864293" cy="566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PHYSICIANS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AUDIOLOGISTS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THERAPISTS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TRAINERS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EDUCATORS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RESEARCHERS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PERFORMERS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ADMINISTRATORS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STUDENTS</a:t>
            </a:r>
          </a:p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Calibri"/>
              </a:rPr>
              <a:t>(artsmed.org)</a:t>
            </a:r>
          </a:p>
          <a:p>
            <a:pPr algn="ctr"/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libri"/>
              </a:rPr>
              <a:t>Medical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libri"/>
              </a:rPr>
              <a:t>Problems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libri"/>
              </a:rPr>
              <a:t>of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libri"/>
              </a:rPr>
              <a:t>Performing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libri"/>
              </a:rPr>
              <a:t>Artists</a:t>
            </a:r>
          </a:p>
        </p:txBody>
      </p:sp>
    </p:spTree>
    <p:extLst>
      <p:ext uri="{BB962C8B-B14F-4D97-AF65-F5344CB8AC3E}">
        <p14:creationId xmlns:p14="http://schemas.microsoft.com/office/powerpoint/2010/main" val="3950847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0" name="Picture 84" descr="Occupational Health Problems of Musicians 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371600"/>
            <a:ext cx="7315200" cy="4191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53340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Calibri"/>
              </a:rPr>
              <a:t>AWARENESS OF PERFORMANCE STRESS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5943601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93172" y="5867401"/>
            <a:ext cx="7790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libri"/>
              </a:rPr>
              <a:t>NEUROBIOLOGY OF INJURY AND ILLNESS</a:t>
            </a:r>
          </a:p>
        </p:txBody>
      </p:sp>
    </p:spTree>
    <p:extLst>
      <p:ext uri="{BB962C8B-B14F-4D97-AF65-F5344CB8AC3E}">
        <p14:creationId xmlns:p14="http://schemas.microsoft.com/office/powerpoint/2010/main" val="1226282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404664"/>
            <a:ext cx="8229600" cy="1656184"/>
          </a:xfrm>
        </p:spPr>
        <p:txBody>
          <a:bodyPr>
            <a:normAutofit/>
          </a:bodyPr>
          <a:lstStyle/>
          <a:p>
            <a:r>
              <a:rPr lang="en-CA" sz="3600" dirty="0">
                <a:solidFill>
                  <a:schemeClr val="accent1"/>
                </a:solidFill>
              </a:rPr>
              <a:t>PERFORMING ARTISTS’ INCOMES</a:t>
            </a:r>
            <a:br>
              <a:rPr lang="en-CA" dirty="0">
                <a:solidFill>
                  <a:prstClr val="black"/>
                </a:solidFill>
              </a:rPr>
            </a:br>
            <a:r>
              <a:rPr lang="en-CA" sz="1800" dirty="0">
                <a:solidFill>
                  <a:srgbClr val="FF0000"/>
                </a:solidFill>
              </a:rPr>
              <a:t>Kelly Hill presentation at</a:t>
            </a:r>
            <a:br>
              <a:rPr lang="en-CA" sz="1800" dirty="0">
                <a:solidFill>
                  <a:srgbClr val="FF0000"/>
                </a:solidFill>
              </a:rPr>
            </a:br>
            <a:r>
              <a:rPr lang="en-CA" sz="1800" dirty="0">
                <a:solidFill>
                  <a:srgbClr val="FF0000"/>
                </a:solidFill>
              </a:rPr>
              <a:t> Toronto PAMA Regional Meeting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1624" y="2204865"/>
            <a:ext cx="6840760" cy="4104456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dirty="0">
                <a:ea typeface="Calibri"/>
                <a:cs typeface="Times New Roman"/>
              </a:rPr>
              <a:t>Actors and comedians     $17,480</a:t>
            </a:r>
            <a:endParaRPr lang="en-CA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dirty="0">
                <a:ea typeface="Calibri"/>
                <a:cs typeface="Times New Roman"/>
              </a:rPr>
              <a:t>Dancers     $12,641</a:t>
            </a:r>
            <a:endParaRPr lang="en-CA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dirty="0">
                <a:ea typeface="Calibri"/>
                <a:cs typeface="Times New Roman"/>
              </a:rPr>
              <a:t>Musicians and singers     $15,880</a:t>
            </a:r>
            <a:endParaRPr lang="en-CA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dirty="0">
                <a:ea typeface="Calibri"/>
                <a:cs typeface="Times New Roman"/>
              </a:rPr>
              <a:t>Other performers     $14,810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CA" sz="1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CA" sz="1600" dirty="0">
                <a:ea typeface="Calibri"/>
                <a:cs typeface="Times New Roman"/>
              </a:rPr>
              <a:t>                    </a:t>
            </a:r>
            <a:r>
              <a:rPr lang="en-CA" sz="2000" dirty="0">
                <a:ea typeface="Calibri"/>
                <a:cs typeface="Times New Roman"/>
              </a:rPr>
              <a:t>(Source: 2011 National Household Survey Canada)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7639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2030" y="1546850"/>
            <a:ext cx="7772400" cy="687065"/>
          </a:xfrm>
        </p:spPr>
        <p:txBody>
          <a:bodyPr>
            <a:normAutofit/>
          </a:bodyPr>
          <a:lstStyle/>
          <a:p>
            <a:r>
              <a:rPr lang="en-CA" sz="3200" dirty="0">
                <a:solidFill>
                  <a:schemeClr val="accent1"/>
                </a:solidFill>
              </a:rPr>
              <a:t>Common risk factors for musicians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261443"/>
            <a:ext cx="6400800" cy="1224135"/>
          </a:xfrm>
        </p:spPr>
        <p:txBody>
          <a:bodyPr>
            <a:noAutofit/>
          </a:bodyPr>
          <a:lstStyle/>
          <a:p>
            <a:r>
              <a:rPr lang="en-CA" sz="3600" dirty="0">
                <a:solidFill>
                  <a:srgbClr val="FF0000"/>
                </a:solidFill>
              </a:rPr>
              <a:t>84% Lifetime Prevalence of Injury</a:t>
            </a:r>
          </a:p>
          <a:p>
            <a:r>
              <a:rPr lang="en-CA" sz="3600" dirty="0">
                <a:solidFill>
                  <a:srgbClr val="FF0000"/>
                </a:solidFill>
              </a:rPr>
              <a:t>50/50 chance of playing hurt</a:t>
            </a:r>
          </a:p>
        </p:txBody>
      </p:sp>
      <p:sp>
        <p:nvSpPr>
          <p:cNvPr id="4" name="Rectangle 3"/>
          <p:cNvSpPr/>
          <p:nvPr/>
        </p:nvSpPr>
        <p:spPr>
          <a:xfrm>
            <a:off x="3281082" y="1831215"/>
            <a:ext cx="688171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dirty="0">
              <a:solidFill>
                <a:srgbClr val="111111"/>
              </a:solidFill>
              <a:latin typeface="ProximaNova"/>
            </a:endParaRPr>
          </a:p>
          <a:p>
            <a:pPr>
              <a:buFont typeface="Arial"/>
              <a:buChar char="•"/>
            </a:pPr>
            <a:r>
              <a:rPr lang="en-CA" sz="2400" dirty="0">
                <a:solidFill>
                  <a:srgbClr val="111111"/>
                </a:solidFill>
                <a:latin typeface="Arial"/>
              </a:rPr>
              <a:t>Excess muscle tension: 82.4 per cent</a:t>
            </a:r>
          </a:p>
          <a:p>
            <a:pPr>
              <a:buFont typeface="Arial"/>
              <a:buChar char="•"/>
            </a:pPr>
            <a:r>
              <a:rPr lang="en-CA" sz="2400" dirty="0">
                <a:solidFill>
                  <a:srgbClr val="111111"/>
                </a:solidFill>
                <a:latin typeface="Arial"/>
              </a:rPr>
              <a:t>Long practice sessions: 82.0 per cent</a:t>
            </a:r>
          </a:p>
          <a:p>
            <a:pPr>
              <a:buFont typeface="Arial"/>
              <a:buChar char="•"/>
            </a:pPr>
            <a:r>
              <a:rPr lang="en-CA" sz="2400" dirty="0">
                <a:solidFill>
                  <a:srgbClr val="111111"/>
                </a:solidFill>
                <a:latin typeface="Arial"/>
              </a:rPr>
              <a:t>Insufficient rest: 80.5 per cent</a:t>
            </a:r>
          </a:p>
          <a:p>
            <a:pPr>
              <a:buFont typeface="Arial"/>
              <a:buChar char="•"/>
            </a:pPr>
            <a:r>
              <a:rPr lang="en-CA" sz="2400" dirty="0">
                <a:solidFill>
                  <a:srgbClr val="111111"/>
                </a:solidFill>
                <a:latin typeface="Arial"/>
              </a:rPr>
              <a:t>Poor posture: 77.9 per cent</a:t>
            </a:r>
          </a:p>
          <a:p>
            <a:pPr>
              <a:buFont typeface="Arial"/>
              <a:buChar char="•"/>
            </a:pPr>
            <a:r>
              <a:rPr lang="en-CA" sz="2400" dirty="0">
                <a:solidFill>
                  <a:srgbClr val="111111"/>
                </a:solidFill>
                <a:latin typeface="Arial"/>
              </a:rPr>
              <a:t>Muscle fatigue: 76.8 per cent</a:t>
            </a:r>
          </a:p>
          <a:p>
            <a:pPr>
              <a:buFont typeface="Arial"/>
              <a:buChar char="•"/>
            </a:pPr>
            <a:r>
              <a:rPr lang="en-CA" sz="2400" dirty="0">
                <a:solidFill>
                  <a:srgbClr val="111111"/>
                </a:solidFill>
                <a:latin typeface="Arial"/>
              </a:rPr>
              <a:t>Sudden increase in playing: 75.5 per cent</a:t>
            </a:r>
          </a:p>
          <a:p>
            <a:pPr>
              <a:buFont typeface="Arial"/>
              <a:buChar char="•"/>
            </a:pPr>
            <a:r>
              <a:rPr lang="en-CA" sz="2400" dirty="0">
                <a:solidFill>
                  <a:srgbClr val="111111"/>
                </a:solidFill>
                <a:latin typeface="Arial"/>
              </a:rPr>
              <a:t>Repertoire scheduling: 71.7 per cent</a:t>
            </a:r>
          </a:p>
          <a:p>
            <a:pPr>
              <a:buFont typeface="Arial"/>
              <a:buChar char="•"/>
            </a:pPr>
            <a:r>
              <a:rPr lang="en-CA" sz="2400" dirty="0">
                <a:solidFill>
                  <a:srgbClr val="111111"/>
                </a:solidFill>
                <a:latin typeface="Arial"/>
              </a:rPr>
              <a:t>Stress: 69.6 per cent</a:t>
            </a:r>
          </a:p>
          <a:p>
            <a:pPr>
              <a:buFont typeface="Arial"/>
              <a:buChar char="•"/>
            </a:pPr>
            <a:r>
              <a:rPr lang="en-CA" sz="2400" dirty="0">
                <a:solidFill>
                  <a:srgbClr val="111111"/>
                </a:solidFill>
                <a:latin typeface="Arial"/>
              </a:rPr>
              <a:t>Lack of fitness: 67.0 per cent</a:t>
            </a:r>
          </a:p>
          <a:p>
            <a:pPr>
              <a:buFont typeface="Arial"/>
              <a:buChar char="•"/>
            </a:pPr>
            <a:r>
              <a:rPr lang="en-CA" sz="2400" dirty="0">
                <a:solidFill>
                  <a:srgbClr val="111111"/>
                </a:solidFill>
                <a:latin typeface="Arial"/>
              </a:rPr>
              <a:t>Insufficient warm-up: 66.7 per cent</a:t>
            </a:r>
          </a:p>
          <a:p>
            <a:pPr>
              <a:buFont typeface="Arial"/>
              <a:buChar char="•"/>
            </a:pPr>
            <a:endParaRPr lang="en-CA" dirty="0">
              <a:solidFill>
                <a:srgbClr val="111111"/>
              </a:solidFill>
              <a:latin typeface="Arial"/>
            </a:endParaRPr>
          </a:p>
          <a:p>
            <a:r>
              <a:rPr lang="en-CA" sz="1200" i="1" dirty="0">
                <a:solidFill>
                  <a:srgbClr val="111111"/>
                </a:solidFill>
                <a:latin typeface="Arial"/>
              </a:rPr>
              <a:t>Musculoskeletal Pain and Injury in Professional Orchestral Musicians in Australia, by Bronwen Ackermann, Tim Driscoll and Dianna Kenny. (2012)</a:t>
            </a:r>
            <a:endParaRPr lang="en-CA" sz="1600" dirty="0">
              <a:solidFill>
                <a:prstClr val="white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148658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26" y="0"/>
            <a:ext cx="9641435" cy="6858000"/>
          </a:xfrm>
        </p:spPr>
      </p:pic>
    </p:spTree>
    <p:extLst>
      <p:ext uri="{BB962C8B-B14F-4D97-AF65-F5344CB8AC3E}">
        <p14:creationId xmlns:p14="http://schemas.microsoft.com/office/powerpoint/2010/main" val="771612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10" y="0"/>
            <a:ext cx="9992564" cy="6858000"/>
          </a:xfrm>
        </p:spPr>
      </p:pic>
    </p:spTree>
    <p:extLst>
      <p:ext uri="{BB962C8B-B14F-4D97-AF65-F5344CB8AC3E}">
        <p14:creationId xmlns:p14="http://schemas.microsoft.com/office/powerpoint/2010/main" val="3551279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B31F4-5B65-49DF-960E-48709E815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B140DC-B181-4FF6-A671-CF9DB5275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0"/>
            <a:ext cx="9856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62187"/>
      </p:ext>
    </p:extLst>
  </p:cSld>
  <p:clrMapOvr>
    <a:masterClrMapping/>
  </p:clrMapOvr>
</p:sld>
</file>

<file path=ppt/theme/theme1.xml><?xml version="1.0" encoding="utf-8"?>
<a:theme xmlns:a="http://schemas.openxmlformats.org/drawingml/2006/main" name="2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</TotalTime>
  <Words>1340</Words>
  <Application>Microsoft Office PowerPoint</Application>
  <PresentationFormat>Widescreen</PresentationFormat>
  <Paragraphs>207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Arial Black</vt:lpstr>
      <vt:lpstr>Arial Narrow</vt:lpstr>
      <vt:lpstr>Book Antiqua</vt:lpstr>
      <vt:lpstr>Calibri</vt:lpstr>
      <vt:lpstr>Corbel</vt:lpstr>
      <vt:lpstr>ProximaNova</vt:lpstr>
      <vt:lpstr>Trebuchet MS</vt:lpstr>
      <vt:lpstr>Wingdings 3</vt:lpstr>
      <vt:lpstr>28_Office Theme</vt:lpstr>
      <vt:lpstr>Horizon</vt:lpstr>
      <vt:lpstr>Basis</vt:lpstr>
      <vt:lpstr>Facet</vt:lpstr>
      <vt:lpstr>PowerPoint Presentation</vt:lpstr>
      <vt:lpstr>PowerPoint Presentation</vt:lpstr>
      <vt:lpstr>PowerPoint Presentation</vt:lpstr>
      <vt:lpstr>PowerPoint Presentation</vt:lpstr>
      <vt:lpstr>PERFORMING ARTISTS’ INCOMES Kelly Hill presentation at  Toronto PAMA Regional Meeting 2015</vt:lpstr>
      <vt:lpstr>Common risk factors for musicians</vt:lpstr>
      <vt:lpstr>PowerPoint Presentation</vt:lpstr>
      <vt:lpstr>PowerPoint Presentation</vt:lpstr>
      <vt:lpstr>PowerPoint Presentation</vt:lpstr>
      <vt:lpstr>Working in the Australian Entertainment Industry Dr J van den Eynde, Prof A Fisher, Assoc Prof C Sonn; Victoria University; October 2016</vt:lpstr>
      <vt:lpstr>Key Findings </vt:lpstr>
      <vt:lpstr>WORK &amp; SLEEP PATTERNS</vt:lpstr>
      <vt:lpstr>MENTAL HEALTH</vt:lpstr>
      <vt:lpstr>SUICIDE Ideation and Planning</vt:lpstr>
      <vt:lpstr>Drug and Alcohol Use</vt:lpstr>
      <vt:lpstr>Adverse childhood experiences, or ACEs, are potentially traumatic events that occur in childhood (0-17 years).</vt:lpstr>
      <vt:lpstr>PowerPoint Presentation</vt:lpstr>
      <vt:lpstr>The number of ACE's for the clinics patients is significantly higher than that of the general population</vt:lpstr>
      <vt:lpstr>PowerPoint Presentation</vt:lpstr>
      <vt:lpstr>PowerPoint Presentation</vt:lpstr>
      <vt:lpstr>PERFORMANCE EXPOSURE THERAPY TWELVE-TONE TUNE UP TARGETS</vt:lpstr>
      <vt:lpstr>CREATING THE RESILIENT PERFORMER</vt:lpstr>
      <vt:lpstr>CREATING THE RESILIENT PERFORMER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in the Australian Entertainment Industry:</dc:title>
  <dc:creator>John Chong</dc:creator>
  <cp:lastModifiedBy>John Chong</cp:lastModifiedBy>
  <cp:revision>37</cp:revision>
  <dcterms:created xsi:type="dcterms:W3CDTF">2018-04-25T16:34:25Z</dcterms:created>
  <dcterms:modified xsi:type="dcterms:W3CDTF">2020-10-19T16:36:44Z</dcterms:modified>
</cp:coreProperties>
</file>